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6" r:id="rId3"/>
    <p:sldId id="267" r:id="rId4"/>
    <p:sldId id="264" r:id="rId5"/>
    <p:sldId id="263" r:id="rId6"/>
    <p:sldId id="265" r:id="rId7"/>
    <p:sldId id="262" r:id="rId8"/>
    <p:sldId id="269" r:id="rId9"/>
    <p:sldId id="268" r:id="rId10"/>
  </p:sldIdLst>
  <p:sldSz cx="31089600" cy="20116800"/>
  <p:notesSz cx="7315200" cy="9601200"/>
  <p:defaultTextStyle>
    <a:defPPr>
      <a:defRPr lang="en-US"/>
    </a:defPPr>
    <a:lvl1pPr marL="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6304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2608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38912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5216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1520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77824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4128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04320" algn="l" defTabSz="292608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720" y="-90"/>
      </p:cViewPr>
      <p:guideLst>
        <p:guide orient="horz" pos="6336"/>
        <p:guide pos="9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286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E241613-EF3E-44C8-B240-5966A344A6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719138"/>
            <a:ext cx="5562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7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4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0E4A768-FCB4-4E41-87EB-8642D6D6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9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6304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92608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38912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852160" algn="just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31520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77824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24128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704320" algn="l" defTabSz="292608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A768-FCB4-4E41-87EB-8642D6D6EF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3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A768-FCB4-4E41-87EB-8642D6D6EF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A768-FCB4-4E41-87EB-8642D6D6EF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A768-FCB4-4E41-87EB-8642D6D6EF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0CF64-5569-41AE-884B-AB38DB52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A768-FCB4-4E41-87EB-8642D6D6EF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A768-FCB4-4E41-87EB-8642D6D6EF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A768-FCB4-4E41-87EB-8642D6D6EF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249248"/>
            <a:ext cx="26426160" cy="4312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0" y="11399520"/>
            <a:ext cx="21762720" cy="5140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539960" y="805606"/>
            <a:ext cx="6995160" cy="171644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80" y="805606"/>
            <a:ext cx="20467320" cy="171644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5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2380" y="447040"/>
            <a:ext cx="27240402" cy="379984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1200"/>
              </a:lnSpc>
              <a:defRPr>
                <a:solidFill>
                  <a:srgbClr val="9C0E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reeform 10"/>
          <p:cNvSpPr>
            <a:spLocks/>
          </p:cNvSpPr>
          <p:nvPr userDrawn="1"/>
        </p:nvSpPr>
        <p:spPr bwMode="auto">
          <a:xfrm rot="10800000" flipV="1">
            <a:off x="0" y="-50606"/>
            <a:ext cx="3935554" cy="20167406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  <a:gd name="connsiteX0" fmla="*/ 10000 w 10000"/>
              <a:gd name="connsiteY0" fmla="*/ 99 h 10099"/>
              <a:gd name="connsiteX1" fmla="*/ 3311 w 10000"/>
              <a:gd name="connsiteY1" fmla="*/ 0 h 10099"/>
              <a:gd name="connsiteX2" fmla="*/ 0 w 10000"/>
              <a:gd name="connsiteY2" fmla="*/ 10099 h 10099"/>
              <a:gd name="connsiteX3" fmla="*/ 10000 w 10000"/>
              <a:gd name="connsiteY3" fmla="*/ 10099 h 10099"/>
              <a:gd name="connsiteX4" fmla="*/ 10000 w 10000"/>
              <a:gd name="connsiteY4" fmla="*/ 99 h 10099"/>
              <a:gd name="connsiteX0" fmla="*/ 10000 w 10000"/>
              <a:gd name="connsiteY0" fmla="*/ 0 h 10000"/>
              <a:gd name="connsiteX1" fmla="*/ 3311 w 10000"/>
              <a:gd name="connsiteY1" fmla="*/ 24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3472 w 10000"/>
              <a:gd name="connsiteY1" fmla="*/ 6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  <a:gd name="connsiteX0" fmla="*/ 10000 w 10000"/>
              <a:gd name="connsiteY0" fmla="*/ 12 h 10012"/>
              <a:gd name="connsiteX1" fmla="*/ 3338 w 10000"/>
              <a:gd name="connsiteY1" fmla="*/ 0 h 10012"/>
              <a:gd name="connsiteX2" fmla="*/ 0 w 10000"/>
              <a:gd name="connsiteY2" fmla="*/ 10012 h 10012"/>
              <a:gd name="connsiteX3" fmla="*/ 10000 w 10000"/>
              <a:gd name="connsiteY3" fmla="*/ 10012 h 10012"/>
              <a:gd name="connsiteX4" fmla="*/ 10000 w 10000"/>
              <a:gd name="connsiteY4" fmla="*/ 12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2">
                <a:moveTo>
                  <a:pt x="10000" y="12"/>
                </a:moveTo>
                <a:lnTo>
                  <a:pt x="3338" y="0"/>
                </a:lnTo>
                <a:cubicBezTo>
                  <a:pt x="5101" y="1272"/>
                  <a:pt x="6820" y="6104"/>
                  <a:pt x="0" y="10012"/>
                </a:cubicBezTo>
                <a:lnTo>
                  <a:pt x="10000" y="10012"/>
                </a:lnTo>
                <a:lnTo>
                  <a:pt x="10000" y="12"/>
                </a:lnTo>
                <a:close/>
              </a:path>
            </a:pathLst>
          </a:custGeom>
          <a:gradFill flip="none" rotWithShape="1">
            <a:gsLst>
              <a:gs pos="69000">
                <a:srgbClr val="002B82"/>
              </a:gs>
              <a:gs pos="91000">
                <a:srgbClr val="002976"/>
              </a:gs>
              <a:gs pos="44000">
                <a:srgbClr val="002060"/>
              </a:gs>
              <a:gs pos="33000">
                <a:srgbClr val="002060"/>
              </a:gs>
              <a:gs pos="0">
                <a:srgbClr val="002060"/>
              </a:gs>
              <a:gs pos="100000">
                <a:srgbClr val="00245C"/>
              </a:gs>
            </a:gsLst>
            <a:lin ang="21594000" scaled="0"/>
            <a:tileRect/>
          </a:gradFill>
          <a:ln>
            <a:noFill/>
          </a:ln>
          <a:effectLst/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rc 3"/>
          <p:cNvSpPr/>
          <p:nvPr userDrawn="1"/>
        </p:nvSpPr>
        <p:spPr>
          <a:xfrm rot="21157382">
            <a:off x="-8701447" y="3656814"/>
            <a:ext cx="25921274" cy="6364987"/>
          </a:xfrm>
          <a:prstGeom prst="arc">
            <a:avLst>
              <a:gd name="adj1" fmla="val 13132074"/>
              <a:gd name="adj2" fmla="val 21010840"/>
            </a:avLst>
          </a:prstGeom>
          <a:noFill/>
          <a:ln w="6350">
            <a:gradFill flip="none" rotWithShape="1">
              <a:gsLst>
                <a:gs pos="67506">
                  <a:srgbClr val="A3A39E"/>
                </a:gs>
                <a:gs pos="14000">
                  <a:srgbClr val="4C472A">
                    <a:alpha val="49000"/>
                  </a:srgbClr>
                </a:gs>
                <a:gs pos="23000">
                  <a:srgbClr val="4C472A">
                    <a:alpha val="65000"/>
                  </a:srgbClr>
                </a:gs>
                <a:gs pos="0">
                  <a:srgbClr val="E9E8DB">
                    <a:alpha val="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92608" tIns="146304" rIns="292608" bIns="146304" rtlCol="0" anchor="ctr"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22225" y="1833091"/>
            <a:ext cx="2971648" cy="678254"/>
            <a:chOff x="141978" y="483571"/>
            <a:chExt cx="874014" cy="231223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42117" y="484414"/>
              <a:ext cx="873282" cy="228600"/>
              <a:chOff x="293071" y="445726"/>
              <a:chExt cx="873282" cy="228600"/>
            </a:xfrm>
          </p:grpSpPr>
          <p:sp>
            <p:nvSpPr>
              <p:cNvPr id="5" name="Rectangle 4"/>
              <p:cNvSpPr>
                <a:spLocks noChangeAspect="1"/>
              </p:cNvSpPr>
              <p:nvPr userDrawn="1"/>
            </p:nvSpPr>
            <p:spPr>
              <a:xfrm rot="18900000">
                <a:off x="293071" y="445726"/>
                <a:ext cx="228600" cy="228600"/>
              </a:xfrm>
              <a:prstGeom prst="rect">
                <a:avLst/>
              </a:prstGeom>
              <a:solidFill>
                <a:srgbClr val="9C0E2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>
                <a:spLocks noChangeAspect="1"/>
              </p:cNvSpPr>
              <p:nvPr userDrawn="1"/>
            </p:nvSpPr>
            <p:spPr>
              <a:xfrm rot="18900000">
                <a:off x="615412" y="445726"/>
                <a:ext cx="228600" cy="228600"/>
              </a:xfrm>
              <a:prstGeom prst="rect">
                <a:avLst/>
              </a:prstGeom>
              <a:solidFill>
                <a:srgbClr val="51781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>
                <a:spLocks noChangeAspect="1"/>
              </p:cNvSpPr>
              <p:nvPr userDrawn="1"/>
            </p:nvSpPr>
            <p:spPr>
              <a:xfrm rot="18900000">
                <a:off x="937753" y="445726"/>
                <a:ext cx="228600" cy="2286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>
              <a:spLocks noChangeAspect="1"/>
            </p:cNvSpPr>
            <p:nvPr userDrawn="1"/>
          </p:nvSpPr>
          <p:spPr>
            <a:xfrm rot="18900000">
              <a:off x="787155" y="483571"/>
              <a:ext cx="228837" cy="22883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4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002B82">
                    <a:alpha val="52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 userDrawn="1"/>
          </p:nvSpPr>
          <p:spPr>
            <a:xfrm rot="18900000">
              <a:off x="458371" y="484264"/>
              <a:ext cx="228264" cy="2282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6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51781B">
                    <a:alpha val="79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 rot="18900000">
              <a:off x="141978" y="486864"/>
              <a:ext cx="227930" cy="22793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  <a:gs pos="65000">
                  <a:srgbClr val="9C0E2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3" y="19262940"/>
            <a:ext cx="2701045" cy="59910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69324" y="4373396"/>
            <a:ext cx="27980640" cy="132761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377440" indent="-914400">
              <a:buFont typeface="Wingdings" pitchFamily="2" charset="2"/>
              <a:buChar char="§"/>
              <a:defRPr sz="6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5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5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5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946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038" y="6249988"/>
            <a:ext cx="26425525" cy="4311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4075" y="11399838"/>
            <a:ext cx="21761450" cy="5140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163" y="3124200"/>
            <a:ext cx="13990637" cy="746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5849600" y="3124200"/>
            <a:ext cx="14706600" cy="746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/>
          </p:nvPr>
        </p:nvSpPr>
        <p:spPr>
          <a:xfrm>
            <a:off x="15849600" y="11125200"/>
            <a:ext cx="14706600" cy="769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1554163" y="11125200"/>
            <a:ext cx="13990637" cy="769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3" y="12927013"/>
            <a:ext cx="26425525" cy="39957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3" y="8526463"/>
            <a:ext cx="26425525" cy="44005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163" y="4694238"/>
            <a:ext cx="13914437" cy="1327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0" y="4694238"/>
            <a:ext cx="13914438" cy="1327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163" y="4503738"/>
            <a:ext cx="13736637" cy="1876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163" y="6380163"/>
            <a:ext cx="13736637" cy="11590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2450" y="4503738"/>
            <a:ext cx="13742988" cy="1876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2450" y="6380163"/>
            <a:ext cx="13742988" cy="11590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8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3" y="801688"/>
            <a:ext cx="10228262" cy="34083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488" y="801688"/>
            <a:ext cx="17379950" cy="17168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163" y="4210050"/>
            <a:ext cx="10228262" cy="13760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3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3" y="14081125"/>
            <a:ext cx="18653125" cy="1663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1797050"/>
            <a:ext cx="18653125" cy="12069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3" y="15744825"/>
            <a:ext cx="18653125" cy="2360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5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8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540913" y="804863"/>
            <a:ext cx="6994525" cy="17165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163" y="804863"/>
            <a:ext cx="20834350" cy="17165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88506CF5-9D07-4321-B2E4-6FD909E077E2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21963" y="18645188"/>
            <a:ext cx="9845675" cy="1071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80563" y="18645188"/>
            <a:ext cx="7254875" cy="1071562"/>
          </a:xfrm>
          <a:prstGeom prst="rect">
            <a:avLst/>
          </a:prstGeom>
        </p:spPr>
        <p:txBody>
          <a:bodyPr/>
          <a:lstStyle/>
          <a:p>
            <a:fld id="{D120113B-233A-45D5-B0C2-02CAEACE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4" y="12926908"/>
            <a:ext cx="26426160" cy="399542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4" y="8526359"/>
            <a:ext cx="26426160" cy="440054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480" y="4693922"/>
            <a:ext cx="13731240" cy="1327615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03880" y="4693922"/>
            <a:ext cx="13731240" cy="1327615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4502998"/>
            <a:ext cx="13736639" cy="1876635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6379633"/>
            <a:ext cx="13736639" cy="11590445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087" y="4502998"/>
            <a:ext cx="13742035" cy="1876635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087" y="6379633"/>
            <a:ext cx="13742035" cy="11590445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7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800947"/>
            <a:ext cx="10228264" cy="340868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170" y="800948"/>
            <a:ext cx="17379950" cy="1716913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2" y="4209628"/>
            <a:ext cx="10228264" cy="13760451"/>
          </a:xfrm>
        </p:spPr>
        <p:txBody>
          <a:bodyPr/>
          <a:lstStyle>
            <a:lvl1pPr marL="0" indent="0">
              <a:buNone/>
              <a:defRPr sz="4500"/>
            </a:lvl1pPr>
            <a:lvl2pPr marL="1463040" indent="0">
              <a:buNone/>
              <a:defRPr sz="3800"/>
            </a:lvl2pPr>
            <a:lvl3pPr marL="2926080" indent="0">
              <a:buNone/>
              <a:defRPr sz="3200"/>
            </a:lvl3pPr>
            <a:lvl4pPr marL="4389120" indent="0">
              <a:buNone/>
              <a:defRPr sz="2900"/>
            </a:lvl4pPr>
            <a:lvl5pPr marL="5852160" indent="0">
              <a:buNone/>
              <a:defRPr sz="2900"/>
            </a:lvl5pPr>
            <a:lvl6pPr marL="7315200" indent="0">
              <a:buNone/>
              <a:defRPr sz="2900"/>
            </a:lvl6pPr>
            <a:lvl7pPr marL="8778240" indent="0">
              <a:buNone/>
              <a:defRPr sz="2900"/>
            </a:lvl7pPr>
            <a:lvl8pPr marL="10241280" indent="0">
              <a:buNone/>
              <a:defRPr sz="2900"/>
            </a:lvl8pPr>
            <a:lvl9pPr marL="11704320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79" y="14081760"/>
            <a:ext cx="18653760" cy="1662431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779" y="1797473"/>
            <a:ext cx="18653760" cy="12070080"/>
          </a:xfrm>
        </p:spPr>
        <p:txBody>
          <a:bodyPr/>
          <a:lstStyle>
            <a:lvl1pPr marL="0" indent="0">
              <a:buNone/>
              <a:defRPr sz="10200"/>
            </a:lvl1pPr>
            <a:lvl2pPr marL="1463040" indent="0">
              <a:buNone/>
              <a:defRPr sz="9000"/>
            </a:lvl2pPr>
            <a:lvl3pPr marL="2926080" indent="0">
              <a:buNone/>
              <a:defRPr sz="770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779" y="15744191"/>
            <a:ext cx="18653760" cy="2360929"/>
          </a:xfrm>
        </p:spPr>
        <p:txBody>
          <a:bodyPr/>
          <a:lstStyle>
            <a:lvl1pPr marL="0" indent="0">
              <a:buNone/>
              <a:defRPr sz="4500"/>
            </a:lvl1pPr>
            <a:lvl2pPr marL="1463040" indent="0">
              <a:buNone/>
              <a:defRPr sz="3800"/>
            </a:lvl2pPr>
            <a:lvl3pPr marL="2926080" indent="0">
              <a:buNone/>
              <a:defRPr sz="3200"/>
            </a:lvl3pPr>
            <a:lvl4pPr marL="4389120" indent="0">
              <a:buNone/>
              <a:defRPr sz="2900"/>
            </a:lvl4pPr>
            <a:lvl5pPr marL="5852160" indent="0">
              <a:buNone/>
              <a:defRPr sz="2900"/>
            </a:lvl5pPr>
            <a:lvl6pPr marL="7315200" indent="0">
              <a:buNone/>
              <a:defRPr sz="2900"/>
            </a:lvl6pPr>
            <a:lvl7pPr marL="8778240" indent="0">
              <a:buNone/>
              <a:defRPr sz="2900"/>
            </a:lvl7pPr>
            <a:lvl8pPr marL="10241280" indent="0">
              <a:buNone/>
              <a:defRPr sz="2900"/>
            </a:lvl8pPr>
            <a:lvl9pPr marL="11704320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805605"/>
            <a:ext cx="27980640" cy="3352800"/>
          </a:xfrm>
          <a:prstGeom prst="rect">
            <a:avLst/>
          </a:prstGeom>
        </p:spPr>
        <p:txBody>
          <a:bodyPr vert="horz" lIns="292608" tIns="146304" rIns="292608" bIns="1463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4693922"/>
            <a:ext cx="27980640" cy="13276158"/>
          </a:xfrm>
          <a:prstGeom prst="rect">
            <a:avLst/>
          </a:prstGeom>
        </p:spPr>
        <p:txBody>
          <a:bodyPr vert="horz" lIns="292608" tIns="146304" rIns="292608" bIns="1463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" y="18645295"/>
            <a:ext cx="7254240" cy="1071033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622D1-BE3F-4DEE-BC64-8F53019CFC29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280" y="18645295"/>
            <a:ext cx="9845040" cy="1071033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80880" y="18645295"/>
            <a:ext cx="7254240" cy="1071033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409A-992B-4040-A137-05C8BD9F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926080" rtl="0" eaLnBrk="1" latinLnBrk="0" hangingPunct="1"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2926080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indent="-914400" algn="l" defTabSz="292608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162" y="533401"/>
            <a:ext cx="27981275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163" y="3124200"/>
            <a:ext cx="13990637" cy="693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811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9f5e740-7e19-4d7b-b55b-4b40d94c1940" descr="881D0E61-16F1-4F54-BB14-3B3CAB343978@Bel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26025764" cy="1684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382236" y="8832407"/>
            <a:ext cx="20419023" cy="506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Program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out of homes</a:t>
            </a:r>
            <a:br>
              <a:rPr lang="en-US" sz="9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406 </a:t>
            </a:r>
            <a:r>
              <a:rPr lang="en-US" sz="9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days—1 year, 1 month, </a:t>
            </a:r>
            <a:r>
              <a:rPr lang="en-US" sz="9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9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976492" y="14800230"/>
            <a:ext cx="21762720" cy="2365815"/>
          </a:xfrm>
        </p:spPr>
        <p:txBody>
          <a:bodyPr/>
          <a:lstStyle/>
          <a:p>
            <a:pPr>
              <a:spcBef>
                <a:spcPts val="2240"/>
              </a:spcBef>
            </a:pP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1903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223520"/>
            <a:ext cx="27980640" cy="3352800"/>
          </a:xfrm>
        </p:spPr>
        <p:txBody>
          <a:bodyPr>
            <a:normAutofit/>
          </a:bodyPr>
          <a:lstStyle/>
          <a:p>
            <a:r>
              <a:rPr lang="en-US" sz="19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Mitigation Program</a:t>
            </a:r>
            <a:endParaRPr lang="en-US" sz="19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4023360"/>
            <a:ext cx="27980640" cy="14975840"/>
          </a:xfrm>
        </p:spPr>
        <p:txBody>
          <a:bodyPr>
            <a:normAutofit/>
          </a:bodyPr>
          <a:lstStyle/>
          <a:p>
            <a:pPr marL="2377440" indent="-2377440">
              <a:buFont typeface="+mj-lt"/>
              <a:buAutoNum type="arabicPeriod"/>
            </a:pPr>
            <a:r>
              <a:rPr lang="en-US" sz="1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Kozuka Gothic Pro B" pitchFamily="34" charset="-128"/>
                <a:cs typeface="Arial" pitchFamily="34" charset="0"/>
              </a:rPr>
              <a:t>Control shallow gas above the MRAA with dual-phase vapor extraction</a:t>
            </a:r>
          </a:p>
          <a:p>
            <a:pPr>
              <a:buFont typeface="+mj-lt"/>
              <a:buAutoNum type="arabicPeriod"/>
            </a:pPr>
            <a:endParaRPr lang="en-US" sz="5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2377440" indent="-2377440">
              <a:buFont typeface="+mj-lt"/>
              <a:buAutoNum type="arabicPeriod"/>
            </a:pPr>
            <a:r>
              <a:rPr lang="en-US" sz="1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Kozuka Gothic Pro B" pitchFamily="34" charset="-128"/>
                <a:cs typeface="Arial" pitchFamily="34" charset="0"/>
              </a:rPr>
              <a:t>Remove gas from MRAA using similar gas/water </a:t>
            </a:r>
            <a:r>
              <a:rPr lang="en-US" sz="1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Kozuka Gothic Pro B" pitchFamily="34" charset="-128"/>
                <a:cs typeface="Arial" pitchFamily="34" charset="0"/>
              </a:rPr>
              <a:t>extraction</a:t>
            </a:r>
            <a:endParaRPr lang="en-US" sz="1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0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 Dual-Phase Vapor Extraction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DPVE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Pilot Test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9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ilot </a:t>
            </a:r>
            <a:r>
              <a:rPr lang="en-US" sz="9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test ran for a total of 219 hours.</a:t>
            </a:r>
          </a:p>
          <a:p>
            <a:pPr marL="285750" lvl="0" indent="-285750"/>
            <a:r>
              <a:rPr lang="en-US" sz="9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DPVE</a:t>
            </a:r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test was shut down at 14:00 on September 6, 2013.</a:t>
            </a:r>
          </a:p>
          <a:p>
            <a:pPr marL="285750" lvl="0" indent="-285750"/>
            <a:r>
              <a:rPr lang="en-US" sz="9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Total methane removed = 6.9 pounds per hour </a:t>
            </a:r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methane or ~4,000 </a:t>
            </a:r>
            <a:r>
              <a:rPr lang="en-US" sz="9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scfd</a:t>
            </a:r>
            <a:endParaRPr lang="en-US" sz="9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/>
            <a:r>
              <a:rPr lang="en-US" sz="9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Bubbles started to reappear at NSDBS-026 within 90 minutes of shut down.</a:t>
            </a:r>
            <a:endParaRPr lang="en-US" sz="9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Phase Vapor Extraction Pilot Test</a:t>
            </a:r>
            <a:endParaRPr lang="en-US" sz="1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E:\DCIM\100AA___\DSC_76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786" y="2743200"/>
            <a:ext cx="12030594" cy="79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92000" y="8462462"/>
            <a:ext cx="5955605" cy="2142125"/>
          </a:xfrm>
          <a:prstGeom prst="rect">
            <a:avLst/>
          </a:prstGeom>
          <a:solidFill>
            <a:schemeClr val="bg2"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92608" tIns="146304" rIns="292608" bIns="146304" rtlCol="0">
            <a:spAutoFit/>
          </a:bodyPr>
          <a:lstStyle/>
          <a:p>
            <a:pPr algn="ctr"/>
            <a:r>
              <a:rPr lang="en-US" sz="4000" dirty="0" smtClean="0"/>
              <a:t>September 6</a:t>
            </a:r>
          </a:p>
          <a:p>
            <a:pPr algn="ctr"/>
            <a:r>
              <a:rPr lang="en-US" sz="4000" dirty="0" smtClean="0"/>
              <a:t>12:45</a:t>
            </a:r>
          </a:p>
          <a:p>
            <a:pPr algn="ctr"/>
            <a:r>
              <a:rPr lang="en-US" sz="4000" dirty="0" smtClean="0"/>
              <a:t>1 hour prior to shut down</a:t>
            </a:r>
            <a:endParaRPr lang="en-US" sz="4000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11951153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76541" y="8412012"/>
            <a:ext cx="6491201" cy="2142125"/>
          </a:xfrm>
          <a:prstGeom prst="rect">
            <a:avLst/>
          </a:prstGeom>
          <a:solidFill>
            <a:schemeClr val="bg2"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92608" tIns="146304" rIns="292608" bIns="146304" rtlCol="0">
            <a:spAutoFit/>
          </a:bodyPr>
          <a:lstStyle/>
          <a:p>
            <a:pPr algn="ctr"/>
            <a:r>
              <a:rPr lang="en-US" sz="4000" dirty="0" smtClean="0"/>
              <a:t>Wednesday August 28, 2013</a:t>
            </a:r>
          </a:p>
          <a:p>
            <a:pPr algn="ctr"/>
            <a:r>
              <a:rPr lang="en-US" sz="4000" dirty="0" smtClean="0"/>
              <a:t>07:30 AM</a:t>
            </a:r>
          </a:p>
          <a:p>
            <a:pPr algn="ctr"/>
            <a:r>
              <a:rPr lang="en-US" sz="4000" dirty="0"/>
              <a:t>3</a:t>
            </a:r>
            <a:r>
              <a:rPr lang="en-US" sz="4000" dirty="0" smtClean="0"/>
              <a:t> hours prior to startup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91985" y="2971799"/>
            <a:ext cx="4660315" cy="91101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lIns="292608" tIns="146304" rIns="292608" bIns="146304" rtlCol="0">
            <a:spAutoFit/>
          </a:bodyPr>
          <a:lstStyle/>
          <a:p>
            <a:r>
              <a:rPr lang="en-US" sz="4000" dirty="0" smtClean="0"/>
              <a:t>PRIOR TO START UP</a:t>
            </a:r>
            <a:endParaRPr lang="en-US" sz="4000" dirty="0"/>
          </a:p>
        </p:txBody>
      </p:sp>
      <p:pic>
        <p:nvPicPr>
          <p:cNvPr id="16" name="Picture 2" descr="C:\Users\Peter.Smith\Desktop\Photos Sept 10\DSC_7778.JPG"/>
          <p:cNvPicPr>
            <a:picLocks noGrp="1" noChangeAspect="1" noChangeArrowheads="1"/>
          </p:cNvPicPr>
          <p:nvPr>
            <p:ph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38" y="11049000"/>
            <a:ext cx="12030594" cy="79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79083" y="17446416"/>
            <a:ext cx="5209118" cy="1526572"/>
          </a:xfrm>
          <a:prstGeom prst="rect">
            <a:avLst/>
          </a:prstGeom>
          <a:solidFill>
            <a:schemeClr val="bg2"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92608" tIns="146304" rIns="292608" bIns="146304" rtlCol="0">
            <a:spAutoFit/>
          </a:bodyPr>
          <a:lstStyle/>
          <a:p>
            <a:pPr algn="ctr"/>
            <a:r>
              <a:rPr lang="en-US" sz="4000" dirty="0" smtClean="0"/>
              <a:t>September 10, 2013</a:t>
            </a:r>
          </a:p>
          <a:p>
            <a:pPr algn="ctr"/>
            <a:r>
              <a:rPr lang="en-US" sz="4000" dirty="0" smtClean="0"/>
              <a:t>4 days after shutdown</a:t>
            </a:r>
            <a:endParaRPr lang="en-US" sz="4000" dirty="0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824" y="11116450"/>
            <a:ext cx="11847160" cy="785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4000" y="17700037"/>
            <a:ext cx="3828376" cy="91101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lIns="292608" tIns="146304" rIns="292608" bIns="146304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Compressor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93224" y="17392261"/>
            <a:ext cx="7729097" cy="152657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lIns="292608" tIns="146304" rIns="292608" bIns="146304" rtlCol="0">
            <a:spAutoFit/>
          </a:bodyPr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Forty horsepower oil-sealed dual phase liquid ring pump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3361" y="19003707"/>
            <a:ext cx="130828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Very successful test conducted by Respec!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54480" y="12260731"/>
            <a:ext cx="27721560" cy="6291428"/>
          </a:xfrm>
          <a:prstGeom prst="rect">
            <a:avLst/>
          </a:prstGeom>
          <a:pattFill prst="pct10">
            <a:fgClr>
              <a:schemeClr val="tx1">
                <a:lumMod val="65000"/>
                <a:lumOff val="35000"/>
              </a:schemeClr>
            </a:fgClr>
            <a:bgClr>
              <a:srgbClr val="FFFF99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b" anchorCtr="0"/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MRAA Aquifer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457200"/>
            <a:ext cx="27980640" cy="1988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Dual-Phase Vapor Extraction System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54480" y="8953949"/>
            <a:ext cx="27721560" cy="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54480" y="8953952"/>
            <a:ext cx="27721560" cy="5371648"/>
          </a:xfrm>
          <a:prstGeom prst="rect">
            <a:avLst/>
          </a:prstGeom>
          <a:pattFill prst="ltHorz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b" anchorCtr="0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Clay Aquitard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4480" y="14102333"/>
            <a:ext cx="27721560" cy="114060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181601" y="12831037"/>
            <a:ext cx="7632089" cy="5569989"/>
          </a:xfrm>
          <a:custGeom>
            <a:avLst/>
            <a:gdLst>
              <a:gd name="connsiteX0" fmla="*/ 2662518 w 2662518"/>
              <a:gd name="connsiteY0" fmla="*/ 510989 h 776345"/>
              <a:gd name="connsiteX1" fmla="*/ 578224 w 2662518"/>
              <a:gd name="connsiteY1" fmla="*/ 753036 h 776345"/>
              <a:gd name="connsiteX2" fmla="*/ 0 w 2662518"/>
              <a:gd name="connsiteY2" fmla="*/ 0 h 776345"/>
              <a:gd name="connsiteX0" fmla="*/ 2770094 w 2770094"/>
              <a:gd name="connsiteY0" fmla="*/ 954742 h 1014687"/>
              <a:gd name="connsiteX1" fmla="*/ 578224 w 2770094"/>
              <a:gd name="connsiteY1" fmla="*/ 753036 h 1014687"/>
              <a:gd name="connsiteX2" fmla="*/ 0 w 2770094"/>
              <a:gd name="connsiteY2" fmla="*/ 0 h 1014687"/>
              <a:gd name="connsiteX0" fmla="*/ 2877671 w 2877671"/>
              <a:gd name="connsiteY0" fmla="*/ 1331260 h 1362574"/>
              <a:gd name="connsiteX1" fmla="*/ 578224 w 2877671"/>
              <a:gd name="connsiteY1" fmla="*/ 753036 h 1362574"/>
              <a:gd name="connsiteX2" fmla="*/ 0 w 2877671"/>
              <a:gd name="connsiteY2" fmla="*/ 0 h 1362574"/>
              <a:gd name="connsiteX0" fmla="*/ 2877671 w 2877671"/>
              <a:gd name="connsiteY0" fmla="*/ 1331260 h 1331260"/>
              <a:gd name="connsiteX1" fmla="*/ 578224 w 2877671"/>
              <a:gd name="connsiteY1" fmla="*/ 753036 h 1331260"/>
              <a:gd name="connsiteX2" fmla="*/ 0 w 2877671"/>
              <a:gd name="connsiteY2" fmla="*/ 0 h 1331260"/>
              <a:gd name="connsiteX0" fmla="*/ 2877671 w 2877671"/>
              <a:gd name="connsiteY0" fmla="*/ 1331260 h 1331260"/>
              <a:gd name="connsiteX1" fmla="*/ 1586753 w 2877671"/>
              <a:gd name="connsiteY1" fmla="*/ 1060525 h 1331260"/>
              <a:gd name="connsiteX2" fmla="*/ 578224 w 2877671"/>
              <a:gd name="connsiteY2" fmla="*/ 753036 h 1331260"/>
              <a:gd name="connsiteX3" fmla="*/ 0 w 2877671"/>
              <a:gd name="connsiteY3" fmla="*/ 0 h 1331260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578224 w 2877671"/>
              <a:gd name="connsiteY2" fmla="*/ 753036 h 1364184"/>
              <a:gd name="connsiteX3" fmla="*/ 0 w 2877671"/>
              <a:gd name="connsiteY3" fmla="*/ 0 h 1364184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457201 w 2877671"/>
              <a:gd name="connsiteY2" fmla="*/ 793377 h 1364184"/>
              <a:gd name="connsiteX3" fmla="*/ 0 w 2877671"/>
              <a:gd name="connsiteY3" fmla="*/ 0 h 1364184"/>
              <a:gd name="connsiteX0" fmla="*/ 3079377 w 3079377"/>
              <a:gd name="connsiteY0" fmla="*/ 2070848 h 2070848"/>
              <a:gd name="connsiteX1" fmla="*/ 1411941 w 3079377"/>
              <a:gd name="connsiteY1" fmla="*/ 1329467 h 2070848"/>
              <a:gd name="connsiteX2" fmla="*/ 457201 w 3079377"/>
              <a:gd name="connsiteY2" fmla="*/ 793377 h 2070848"/>
              <a:gd name="connsiteX3" fmla="*/ 0 w 3079377"/>
              <a:gd name="connsiteY3" fmla="*/ 0 h 2070848"/>
              <a:gd name="connsiteX0" fmla="*/ 3079377 w 3079377"/>
              <a:gd name="connsiteY0" fmla="*/ 2070848 h 2070848"/>
              <a:gd name="connsiteX1" fmla="*/ 1411941 w 3079377"/>
              <a:gd name="connsiteY1" fmla="*/ 1329467 h 2070848"/>
              <a:gd name="connsiteX2" fmla="*/ 457201 w 3079377"/>
              <a:gd name="connsiteY2" fmla="*/ 793377 h 2070848"/>
              <a:gd name="connsiteX3" fmla="*/ 0 w 3079377"/>
              <a:gd name="connsiteY3" fmla="*/ 0 h 2070848"/>
              <a:gd name="connsiteX0" fmla="*/ 2244732 w 2244732"/>
              <a:gd name="connsiteY0" fmla="*/ 1898860 h 1898860"/>
              <a:gd name="connsiteX1" fmla="*/ 1411941 w 2244732"/>
              <a:gd name="connsiteY1" fmla="*/ 1329467 h 1898860"/>
              <a:gd name="connsiteX2" fmla="*/ 457201 w 2244732"/>
              <a:gd name="connsiteY2" fmla="*/ 793377 h 1898860"/>
              <a:gd name="connsiteX3" fmla="*/ 0 w 2244732"/>
              <a:gd name="connsiteY3" fmla="*/ 0 h 189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32" h="1898860">
                <a:moveTo>
                  <a:pt x="2244732" y="1898860"/>
                </a:moveTo>
                <a:cubicBezTo>
                  <a:pt x="2069920" y="1692372"/>
                  <a:pt x="1709863" y="1513714"/>
                  <a:pt x="1411941" y="1329467"/>
                </a:cubicBezTo>
                <a:cubicBezTo>
                  <a:pt x="1114019" y="1145220"/>
                  <a:pt x="692524" y="1014955"/>
                  <a:pt x="457201" y="793377"/>
                </a:cubicBezTo>
                <a:cubicBezTo>
                  <a:pt x="221878" y="571799"/>
                  <a:pt x="67235" y="333935"/>
                  <a:pt x="0" y="0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20091573" y="10058400"/>
            <a:ext cx="1432559" cy="4029731"/>
          </a:xfrm>
          <a:custGeom>
            <a:avLst/>
            <a:gdLst>
              <a:gd name="connsiteX0" fmla="*/ 2662518 w 2662518"/>
              <a:gd name="connsiteY0" fmla="*/ 510989 h 776345"/>
              <a:gd name="connsiteX1" fmla="*/ 578224 w 2662518"/>
              <a:gd name="connsiteY1" fmla="*/ 753036 h 776345"/>
              <a:gd name="connsiteX2" fmla="*/ 0 w 2662518"/>
              <a:gd name="connsiteY2" fmla="*/ 0 h 776345"/>
              <a:gd name="connsiteX0" fmla="*/ 2770094 w 2770094"/>
              <a:gd name="connsiteY0" fmla="*/ 954742 h 1014687"/>
              <a:gd name="connsiteX1" fmla="*/ 578224 w 2770094"/>
              <a:gd name="connsiteY1" fmla="*/ 753036 h 1014687"/>
              <a:gd name="connsiteX2" fmla="*/ 0 w 2770094"/>
              <a:gd name="connsiteY2" fmla="*/ 0 h 1014687"/>
              <a:gd name="connsiteX0" fmla="*/ 2877671 w 2877671"/>
              <a:gd name="connsiteY0" fmla="*/ 1331260 h 1362574"/>
              <a:gd name="connsiteX1" fmla="*/ 578224 w 2877671"/>
              <a:gd name="connsiteY1" fmla="*/ 753036 h 1362574"/>
              <a:gd name="connsiteX2" fmla="*/ 0 w 2877671"/>
              <a:gd name="connsiteY2" fmla="*/ 0 h 1362574"/>
              <a:gd name="connsiteX0" fmla="*/ 2877671 w 2877671"/>
              <a:gd name="connsiteY0" fmla="*/ 1331260 h 1331260"/>
              <a:gd name="connsiteX1" fmla="*/ 578224 w 2877671"/>
              <a:gd name="connsiteY1" fmla="*/ 753036 h 1331260"/>
              <a:gd name="connsiteX2" fmla="*/ 0 w 2877671"/>
              <a:gd name="connsiteY2" fmla="*/ 0 h 1331260"/>
              <a:gd name="connsiteX0" fmla="*/ 2877671 w 2877671"/>
              <a:gd name="connsiteY0" fmla="*/ 1331260 h 1331260"/>
              <a:gd name="connsiteX1" fmla="*/ 1586753 w 2877671"/>
              <a:gd name="connsiteY1" fmla="*/ 1060525 h 1331260"/>
              <a:gd name="connsiteX2" fmla="*/ 578224 w 2877671"/>
              <a:gd name="connsiteY2" fmla="*/ 753036 h 1331260"/>
              <a:gd name="connsiteX3" fmla="*/ 0 w 2877671"/>
              <a:gd name="connsiteY3" fmla="*/ 0 h 1331260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578224 w 2877671"/>
              <a:gd name="connsiteY2" fmla="*/ 753036 h 1364184"/>
              <a:gd name="connsiteX3" fmla="*/ 0 w 2877671"/>
              <a:gd name="connsiteY3" fmla="*/ 0 h 1364184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457201 w 2877671"/>
              <a:gd name="connsiteY2" fmla="*/ 793377 h 1364184"/>
              <a:gd name="connsiteX3" fmla="*/ 0 w 2877671"/>
              <a:gd name="connsiteY3" fmla="*/ 0 h 1364184"/>
              <a:gd name="connsiteX0" fmla="*/ 1411941 w 1411941"/>
              <a:gd name="connsiteY0" fmla="*/ 1329467 h 1329467"/>
              <a:gd name="connsiteX1" fmla="*/ 457201 w 1411941"/>
              <a:gd name="connsiteY1" fmla="*/ 793377 h 1329467"/>
              <a:gd name="connsiteX2" fmla="*/ 0 w 1411941"/>
              <a:gd name="connsiteY2" fmla="*/ 0 h 1329467"/>
              <a:gd name="connsiteX0" fmla="*/ 1068287 w 1068287"/>
              <a:gd name="connsiteY0" fmla="*/ 1373772 h 1373772"/>
              <a:gd name="connsiteX1" fmla="*/ 113547 w 1068287"/>
              <a:gd name="connsiteY1" fmla="*/ 837682 h 1373772"/>
              <a:gd name="connsiteX2" fmla="*/ 25502 w 1068287"/>
              <a:gd name="connsiteY2" fmla="*/ 0 h 1373772"/>
              <a:gd name="connsiteX0" fmla="*/ 1111644 w 1111644"/>
              <a:gd name="connsiteY0" fmla="*/ 1373772 h 1373772"/>
              <a:gd name="connsiteX1" fmla="*/ 156904 w 1111644"/>
              <a:gd name="connsiteY1" fmla="*/ 837682 h 1373772"/>
              <a:gd name="connsiteX2" fmla="*/ 68859 w 1111644"/>
              <a:gd name="connsiteY2" fmla="*/ 0 h 13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644" h="1373772">
                <a:moveTo>
                  <a:pt x="1111644" y="1373772"/>
                </a:moveTo>
                <a:cubicBezTo>
                  <a:pt x="728403" y="1277401"/>
                  <a:pt x="392227" y="1059260"/>
                  <a:pt x="156904" y="837682"/>
                </a:cubicBezTo>
                <a:cubicBezTo>
                  <a:pt x="-78419" y="616104"/>
                  <a:pt x="3198" y="348704"/>
                  <a:pt x="68859" y="0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554480" y="5096256"/>
            <a:ext cx="8290560" cy="3889248"/>
            <a:chOff x="457200" y="1737360"/>
            <a:chExt cx="2438400" cy="1325880"/>
          </a:xfrm>
        </p:grpSpPr>
        <p:sp>
          <p:nvSpPr>
            <p:cNvPr id="6" name="Rectangle 5"/>
            <p:cNvSpPr/>
            <p:nvPr/>
          </p:nvSpPr>
          <p:spPr>
            <a:xfrm>
              <a:off x="755227" y="2046642"/>
              <a:ext cx="1842347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57200" y="1737360"/>
              <a:ext cx="2438400" cy="3048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61627" y="2133600"/>
              <a:ext cx="216747" cy="8382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0" y="2971800"/>
              <a:ext cx="1828800" cy="91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 flipH="1">
            <a:off x="17747771" y="12740640"/>
            <a:ext cx="9303233" cy="5664583"/>
          </a:xfrm>
          <a:custGeom>
            <a:avLst/>
            <a:gdLst>
              <a:gd name="connsiteX0" fmla="*/ 2662518 w 2662518"/>
              <a:gd name="connsiteY0" fmla="*/ 510989 h 776345"/>
              <a:gd name="connsiteX1" fmla="*/ 578224 w 2662518"/>
              <a:gd name="connsiteY1" fmla="*/ 753036 h 776345"/>
              <a:gd name="connsiteX2" fmla="*/ 0 w 2662518"/>
              <a:gd name="connsiteY2" fmla="*/ 0 h 776345"/>
              <a:gd name="connsiteX0" fmla="*/ 2770094 w 2770094"/>
              <a:gd name="connsiteY0" fmla="*/ 954742 h 1014687"/>
              <a:gd name="connsiteX1" fmla="*/ 578224 w 2770094"/>
              <a:gd name="connsiteY1" fmla="*/ 753036 h 1014687"/>
              <a:gd name="connsiteX2" fmla="*/ 0 w 2770094"/>
              <a:gd name="connsiteY2" fmla="*/ 0 h 1014687"/>
              <a:gd name="connsiteX0" fmla="*/ 2877671 w 2877671"/>
              <a:gd name="connsiteY0" fmla="*/ 1331260 h 1362574"/>
              <a:gd name="connsiteX1" fmla="*/ 578224 w 2877671"/>
              <a:gd name="connsiteY1" fmla="*/ 753036 h 1362574"/>
              <a:gd name="connsiteX2" fmla="*/ 0 w 2877671"/>
              <a:gd name="connsiteY2" fmla="*/ 0 h 1362574"/>
              <a:gd name="connsiteX0" fmla="*/ 2877671 w 2877671"/>
              <a:gd name="connsiteY0" fmla="*/ 1331260 h 1331260"/>
              <a:gd name="connsiteX1" fmla="*/ 578224 w 2877671"/>
              <a:gd name="connsiteY1" fmla="*/ 753036 h 1331260"/>
              <a:gd name="connsiteX2" fmla="*/ 0 w 2877671"/>
              <a:gd name="connsiteY2" fmla="*/ 0 h 1331260"/>
              <a:gd name="connsiteX0" fmla="*/ 2877671 w 2877671"/>
              <a:gd name="connsiteY0" fmla="*/ 1331260 h 1331260"/>
              <a:gd name="connsiteX1" fmla="*/ 1586753 w 2877671"/>
              <a:gd name="connsiteY1" fmla="*/ 1060525 h 1331260"/>
              <a:gd name="connsiteX2" fmla="*/ 578224 w 2877671"/>
              <a:gd name="connsiteY2" fmla="*/ 753036 h 1331260"/>
              <a:gd name="connsiteX3" fmla="*/ 0 w 2877671"/>
              <a:gd name="connsiteY3" fmla="*/ 0 h 1331260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578224 w 2877671"/>
              <a:gd name="connsiteY2" fmla="*/ 753036 h 1364184"/>
              <a:gd name="connsiteX3" fmla="*/ 0 w 2877671"/>
              <a:gd name="connsiteY3" fmla="*/ 0 h 1364184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457201 w 2877671"/>
              <a:gd name="connsiteY2" fmla="*/ 793377 h 1364184"/>
              <a:gd name="connsiteX3" fmla="*/ 0 w 2877671"/>
              <a:gd name="connsiteY3" fmla="*/ 0 h 1364184"/>
              <a:gd name="connsiteX0" fmla="*/ 3079377 w 3079377"/>
              <a:gd name="connsiteY0" fmla="*/ 2070848 h 2070848"/>
              <a:gd name="connsiteX1" fmla="*/ 1411941 w 3079377"/>
              <a:gd name="connsiteY1" fmla="*/ 1329467 h 2070848"/>
              <a:gd name="connsiteX2" fmla="*/ 457201 w 3079377"/>
              <a:gd name="connsiteY2" fmla="*/ 793377 h 2070848"/>
              <a:gd name="connsiteX3" fmla="*/ 0 w 3079377"/>
              <a:gd name="connsiteY3" fmla="*/ 0 h 2070848"/>
              <a:gd name="connsiteX0" fmla="*/ 3079377 w 3079377"/>
              <a:gd name="connsiteY0" fmla="*/ 2070848 h 2070848"/>
              <a:gd name="connsiteX1" fmla="*/ 1411941 w 3079377"/>
              <a:gd name="connsiteY1" fmla="*/ 1329467 h 2070848"/>
              <a:gd name="connsiteX2" fmla="*/ 457201 w 3079377"/>
              <a:gd name="connsiteY2" fmla="*/ 793377 h 2070848"/>
              <a:gd name="connsiteX3" fmla="*/ 0 w 3079377"/>
              <a:gd name="connsiteY3" fmla="*/ 0 h 2070848"/>
              <a:gd name="connsiteX0" fmla="*/ 2736245 w 2736245"/>
              <a:gd name="connsiteY0" fmla="*/ 1931108 h 1931108"/>
              <a:gd name="connsiteX1" fmla="*/ 1411941 w 2736245"/>
              <a:gd name="connsiteY1" fmla="*/ 1329467 h 1931108"/>
              <a:gd name="connsiteX2" fmla="*/ 457201 w 2736245"/>
              <a:gd name="connsiteY2" fmla="*/ 793377 h 1931108"/>
              <a:gd name="connsiteX3" fmla="*/ 0 w 2736245"/>
              <a:gd name="connsiteY3" fmla="*/ 0 h 193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245" h="1931108">
                <a:moveTo>
                  <a:pt x="2736245" y="1931108"/>
                </a:moveTo>
                <a:cubicBezTo>
                  <a:pt x="2561433" y="1724620"/>
                  <a:pt x="1791782" y="1519089"/>
                  <a:pt x="1411941" y="1329467"/>
                </a:cubicBezTo>
                <a:cubicBezTo>
                  <a:pt x="1032100" y="1139845"/>
                  <a:pt x="692524" y="1014955"/>
                  <a:pt x="457201" y="793377"/>
                </a:cubicBezTo>
                <a:cubicBezTo>
                  <a:pt x="221878" y="571799"/>
                  <a:pt x="67235" y="333935"/>
                  <a:pt x="0" y="0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442672" y="4464254"/>
            <a:ext cx="8808720" cy="4324555"/>
            <a:chOff x="5181596" y="1600200"/>
            <a:chExt cx="3428997" cy="1474280"/>
          </a:xfrm>
        </p:grpSpPr>
        <p:sp>
          <p:nvSpPr>
            <p:cNvPr id="34" name="Rectangle 33"/>
            <p:cNvSpPr/>
            <p:nvPr/>
          </p:nvSpPr>
          <p:spPr>
            <a:xfrm>
              <a:off x="5600694" y="1909482"/>
              <a:ext cx="2590797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181596" y="1600200"/>
              <a:ext cx="3428997" cy="3048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10295" y="1985682"/>
              <a:ext cx="304799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38794" y="2819400"/>
              <a:ext cx="381147" cy="255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u="sng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772400" y="2819400"/>
              <a:ext cx="381147" cy="255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u="sng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22478992" y="8040574"/>
            <a:ext cx="6736080" cy="894080"/>
          </a:xfrm>
          <a:prstGeom prst="rect">
            <a:avLst/>
          </a:prstGeom>
          <a:blipFill rotWithShape="1">
            <a:blip r:embed="rId3">
              <a:alphaModFix amt="60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2" name="Freeform 11"/>
          <p:cNvSpPr/>
          <p:nvPr/>
        </p:nvSpPr>
        <p:spPr>
          <a:xfrm>
            <a:off x="7696200" y="10202563"/>
            <a:ext cx="4800599" cy="3899770"/>
          </a:xfrm>
          <a:custGeom>
            <a:avLst/>
            <a:gdLst>
              <a:gd name="connsiteX0" fmla="*/ 2662518 w 2662518"/>
              <a:gd name="connsiteY0" fmla="*/ 510989 h 776345"/>
              <a:gd name="connsiteX1" fmla="*/ 578224 w 2662518"/>
              <a:gd name="connsiteY1" fmla="*/ 753036 h 776345"/>
              <a:gd name="connsiteX2" fmla="*/ 0 w 2662518"/>
              <a:gd name="connsiteY2" fmla="*/ 0 h 776345"/>
              <a:gd name="connsiteX0" fmla="*/ 2770094 w 2770094"/>
              <a:gd name="connsiteY0" fmla="*/ 954742 h 1014687"/>
              <a:gd name="connsiteX1" fmla="*/ 578224 w 2770094"/>
              <a:gd name="connsiteY1" fmla="*/ 753036 h 1014687"/>
              <a:gd name="connsiteX2" fmla="*/ 0 w 2770094"/>
              <a:gd name="connsiteY2" fmla="*/ 0 h 1014687"/>
              <a:gd name="connsiteX0" fmla="*/ 2877671 w 2877671"/>
              <a:gd name="connsiteY0" fmla="*/ 1331260 h 1362574"/>
              <a:gd name="connsiteX1" fmla="*/ 578224 w 2877671"/>
              <a:gd name="connsiteY1" fmla="*/ 753036 h 1362574"/>
              <a:gd name="connsiteX2" fmla="*/ 0 w 2877671"/>
              <a:gd name="connsiteY2" fmla="*/ 0 h 1362574"/>
              <a:gd name="connsiteX0" fmla="*/ 2877671 w 2877671"/>
              <a:gd name="connsiteY0" fmla="*/ 1331260 h 1331260"/>
              <a:gd name="connsiteX1" fmla="*/ 578224 w 2877671"/>
              <a:gd name="connsiteY1" fmla="*/ 753036 h 1331260"/>
              <a:gd name="connsiteX2" fmla="*/ 0 w 2877671"/>
              <a:gd name="connsiteY2" fmla="*/ 0 h 1331260"/>
              <a:gd name="connsiteX0" fmla="*/ 2877671 w 2877671"/>
              <a:gd name="connsiteY0" fmla="*/ 1331260 h 1331260"/>
              <a:gd name="connsiteX1" fmla="*/ 1586753 w 2877671"/>
              <a:gd name="connsiteY1" fmla="*/ 1060525 h 1331260"/>
              <a:gd name="connsiteX2" fmla="*/ 578224 w 2877671"/>
              <a:gd name="connsiteY2" fmla="*/ 753036 h 1331260"/>
              <a:gd name="connsiteX3" fmla="*/ 0 w 2877671"/>
              <a:gd name="connsiteY3" fmla="*/ 0 h 1331260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578224 w 2877671"/>
              <a:gd name="connsiteY2" fmla="*/ 753036 h 1364184"/>
              <a:gd name="connsiteX3" fmla="*/ 0 w 2877671"/>
              <a:gd name="connsiteY3" fmla="*/ 0 h 1364184"/>
              <a:gd name="connsiteX0" fmla="*/ 2877671 w 2877671"/>
              <a:gd name="connsiteY0" fmla="*/ 1331260 h 1364184"/>
              <a:gd name="connsiteX1" fmla="*/ 1411941 w 2877671"/>
              <a:gd name="connsiteY1" fmla="*/ 1329467 h 1364184"/>
              <a:gd name="connsiteX2" fmla="*/ 457201 w 2877671"/>
              <a:gd name="connsiteY2" fmla="*/ 793377 h 1364184"/>
              <a:gd name="connsiteX3" fmla="*/ 0 w 2877671"/>
              <a:gd name="connsiteY3" fmla="*/ 0 h 1364184"/>
              <a:gd name="connsiteX0" fmla="*/ 1411941 w 1411941"/>
              <a:gd name="connsiteY0" fmla="*/ 1329467 h 1329467"/>
              <a:gd name="connsiteX1" fmla="*/ 457201 w 1411941"/>
              <a:gd name="connsiteY1" fmla="*/ 793377 h 1329467"/>
              <a:gd name="connsiteX2" fmla="*/ 0 w 1411941"/>
              <a:gd name="connsiteY2" fmla="*/ 0 h 13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1941" h="1329467">
                <a:moveTo>
                  <a:pt x="1411941" y="1329467"/>
                </a:moveTo>
                <a:cubicBezTo>
                  <a:pt x="1028700" y="1233096"/>
                  <a:pt x="692524" y="1014955"/>
                  <a:pt x="457201" y="793377"/>
                </a:cubicBezTo>
                <a:cubicBezTo>
                  <a:pt x="221878" y="571799"/>
                  <a:pt x="67235" y="333935"/>
                  <a:pt x="0" y="0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251895" y="2794002"/>
            <a:ext cx="4799584" cy="1188018"/>
          </a:xfrm>
          <a:prstGeom prst="rect">
            <a:avLst/>
          </a:prstGeom>
          <a:noFill/>
        </p:spPr>
        <p:txBody>
          <a:bodyPr wrap="none" lIns="292608" tIns="146304" rIns="292608" bIns="146304" rtlCol="0">
            <a:spAutoFit/>
          </a:bodyPr>
          <a:lstStyle/>
          <a:p>
            <a:pPr algn="ctr"/>
            <a:r>
              <a:rPr lang="en-US" dirty="0" smtClean="0"/>
              <a:t>Slab-on-grade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577896" y="2590800"/>
            <a:ext cx="4174156" cy="1188018"/>
          </a:xfrm>
          <a:prstGeom prst="rect">
            <a:avLst/>
          </a:prstGeom>
          <a:noFill/>
        </p:spPr>
        <p:txBody>
          <a:bodyPr wrap="none" lIns="292608" tIns="146304" rIns="292608" bIns="146304" rtlCol="0">
            <a:spAutoFit/>
          </a:bodyPr>
          <a:lstStyle/>
          <a:p>
            <a:pPr algn="ctr"/>
            <a:r>
              <a:rPr lang="en-US" dirty="0" smtClean="0"/>
              <a:t>Crawl space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15349" y="9576852"/>
            <a:ext cx="27721560" cy="526749"/>
          </a:xfrm>
          <a:prstGeom prst="rect">
            <a:avLst/>
          </a:prstGeom>
          <a:pattFill prst="pct10">
            <a:fgClr>
              <a:schemeClr val="tx1">
                <a:lumMod val="65000"/>
                <a:lumOff val="35000"/>
              </a:schemeClr>
            </a:fgClr>
            <a:bgClr>
              <a:srgbClr val="FFFF99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46304" rIns="292608" bIns="146304" rtlCol="0" anchor="b" anchorCtr="0">
            <a:noAutofit/>
          </a:bodyPr>
          <a:lstStyle/>
          <a:p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82600" y="8985504"/>
            <a:ext cx="304800" cy="1177984"/>
            <a:chOff x="13182600" y="8985504"/>
            <a:chExt cx="304800" cy="1177984"/>
          </a:xfrm>
        </p:grpSpPr>
        <p:sp>
          <p:nvSpPr>
            <p:cNvPr id="3" name="Rectangle 2"/>
            <p:cNvSpPr/>
            <p:nvPr/>
          </p:nvSpPr>
          <p:spPr>
            <a:xfrm>
              <a:off x="13182600" y="8985504"/>
              <a:ext cx="304800" cy="591348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50000">
                  <a:schemeClr val="bg1">
                    <a:lumMod val="95000"/>
                  </a:schemeClr>
                </a:gs>
                <a:gs pos="100000">
                  <a:srgbClr val="0000FF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182600" y="9572140"/>
              <a:ext cx="304800" cy="5913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591800" y="8978009"/>
            <a:ext cx="304800" cy="1177984"/>
            <a:chOff x="13182600" y="8985504"/>
            <a:chExt cx="304800" cy="1177984"/>
          </a:xfrm>
        </p:grpSpPr>
        <p:sp>
          <p:nvSpPr>
            <p:cNvPr id="52" name="Rectangle 51"/>
            <p:cNvSpPr/>
            <p:nvPr/>
          </p:nvSpPr>
          <p:spPr>
            <a:xfrm>
              <a:off x="13182600" y="8985504"/>
              <a:ext cx="304800" cy="591348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50000">
                  <a:schemeClr val="bg1">
                    <a:lumMod val="95000"/>
                  </a:schemeClr>
                </a:gs>
                <a:gs pos="100000">
                  <a:srgbClr val="0000FF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182600" y="9572140"/>
              <a:ext cx="304800" cy="5913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323729" y="9003741"/>
            <a:ext cx="304800" cy="1177984"/>
            <a:chOff x="13182600" y="8985504"/>
            <a:chExt cx="304800" cy="1177984"/>
          </a:xfrm>
        </p:grpSpPr>
        <p:sp>
          <p:nvSpPr>
            <p:cNvPr id="55" name="Rectangle 54"/>
            <p:cNvSpPr/>
            <p:nvPr/>
          </p:nvSpPr>
          <p:spPr>
            <a:xfrm>
              <a:off x="13182600" y="8985504"/>
              <a:ext cx="304800" cy="591348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50000">
                  <a:schemeClr val="bg1">
                    <a:lumMod val="95000"/>
                  </a:schemeClr>
                </a:gs>
                <a:gs pos="100000">
                  <a:srgbClr val="0000FF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182600" y="9572140"/>
              <a:ext cx="304800" cy="5913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54600" y="8907599"/>
            <a:ext cx="304800" cy="1177984"/>
            <a:chOff x="13182600" y="8985504"/>
            <a:chExt cx="304800" cy="1177984"/>
          </a:xfrm>
        </p:grpSpPr>
        <p:sp>
          <p:nvSpPr>
            <p:cNvPr id="58" name="Rectangle 57"/>
            <p:cNvSpPr/>
            <p:nvPr/>
          </p:nvSpPr>
          <p:spPr>
            <a:xfrm>
              <a:off x="13182600" y="8985504"/>
              <a:ext cx="304800" cy="591348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50000">
                  <a:schemeClr val="bg1">
                    <a:lumMod val="95000"/>
                  </a:schemeClr>
                </a:gs>
                <a:gs pos="100000">
                  <a:srgbClr val="0000FF"/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3182600" y="9572140"/>
              <a:ext cx="304800" cy="591348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Elbow Connector 29"/>
          <p:cNvCxnSpPr>
            <a:stCxn id="52" idx="0"/>
          </p:cNvCxnSpPr>
          <p:nvPr/>
        </p:nvCxnSpPr>
        <p:spPr>
          <a:xfrm rot="5400000" flipH="1" flipV="1">
            <a:off x="11577457" y="7220464"/>
            <a:ext cx="924288" cy="2590802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3361278" y="7317548"/>
            <a:ext cx="2666998" cy="10971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DPVE</a:t>
            </a:r>
            <a:r>
              <a:rPr lang="en-US" sz="4000" dirty="0" smtClean="0">
                <a:solidFill>
                  <a:srgbClr val="0000FF"/>
                </a:solidFill>
              </a:rPr>
              <a:t> System</a:t>
            </a:r>
            <a:endParaRPr lang="en-US" sz="4000" dirty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>
            <a:stCxn id="3" idx="0"/>
          </p:cNvCxnSpPr>
          <p:nvPr/>
        </p:nvCxnSpPr>
        <p:spPr>
          <a:xfrm flipV="1">
            <a:off x="13335000" y="8414691"/>
            <a:ext cx="26278" cy="5708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41" idx="2"/>
          </p:cNvCxnSpPr>
          <p:nvPr/>
        </p:nvCxnSpPr>
        <p:spPr>
          <a:xfrm flipH="1" flipV="1">
            <a:off x="14694777" y="8414691"/>
            <a:ext cx="804307" cy="5890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58" idx="0"/>
            <a:endCxn id="41" idx="3"/>
          </p:cNvCxnSpPr>
          <p:nvPr/>
        </p:nvCxnSpPr>
        <p:spPr>
          <a:xfrm rot="16200000" flipV="1">
            <a:off x="16446899" y="7447498"/>
            <a:ext cx="1041479" cy="1878724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5600" y="9886051"/>
            <a:ext cx="3710943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9625320" y="9816334"/>
            <a:ext cx="4408145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41625" y="9425155"/>
            <a:ext cx="4263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Fine-grained sand</a:t>
            </a:r>
            <a:endParaRPr lang="en-US" sz="4400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16028276" y="9840226"/>
            <a:ext cx="118253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3914398" y="9829800"/>
            <a:ext cx="118253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1506200" y="9829800"/>
            <a:ext cx="118253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861863" y="10591800"/>
            <a:ext cx="0" cy="259080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900" b="1" dirty="0" smtClean="0">
                <a:solidFill>
                  <a:schemeClr val="accent2">
                    <a:lumMod val="75000"/>
                  </a:schemeClr>
                </a:solidFill>
              </a:rPr>
              <a:t>Trailer Mounted </a:t>
            </a:r>
            <a:r>
              <a:rPr lang="en-US" sz="16900" b="1" dirty="0" err="1" smtClean="0">
                <a:solidFill>
                  <a:schemeClr val="accent2">
                    <a:lumMod val="75000"/>
                  </a:schemeClr>
                </a:solidFill>
              </a:rPr>
              <a:t>DPVE</a:t>
            </a:r>
            <a:r>
              <a:rPr lang="en-US" sz="16900" b="1" dirty="0" smtClean="0">
                <a:solidFill>
                  <a:schemeClr val="accent2">
                    <a:lumMod val="75000"/>
                  </a:schemeClr>
                </a:solidFill>
              </a:rPr>
              <a:t> Unit</a:t>
            </a:r>
            <a:endParaRPr lang="en-US" sz="16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9F8FB3C3-2DEA-43D7-8348-D96A51FD0824" descr="9F8FB3C3-2DEA-43D7-8348-D96A51FD08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78" y="4114800"/>
            <a:ext cx="22834522" cy="146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03" y="366316"/>
            <a:ext cx="25085393" cy="19384168"/>
          </a:xfrm>
        </p:spPr>
      </p:pic>
    </p:spTree>
    <p:extLst>
      <p:ext uri="{BB962C8B-B14F-4D97-AF65-F5344CB8AC3E}">
        <p14:creationId xmlns:p14="http://schemas.microsoft.com/office/powerpoint/2010/main" val="421917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4" y="366316"/>
            <a:ext cx="29076252" cy="19384168"/>
          </a:xfrm>
        </p:spPr>
      </p:pic>
    </p:spTree>
    <p:extLst>
      <p:ext uri="{BB962C8B-B14F-4D97-AF65-F5344CB8AC3E}">
        <p14:creationId xmlns:p14="http://schemas.microsoft.com/office/powerpoint/2010/main" val="127110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169</Words>
  <Application>Microsoft Office PowerPoint</Application>
  <PresentationFormat>Custom</PresentationFormat>
  <Paragraphs>41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Gas Mitigation Program Residents out of homes 406 days—1 year, 1 month, 9 days</vt:lpstr>
      <vt:lpstr>Gas Mitigation Program</vt:lpstr>
      <vt:lpstr>Respec Dual-Phase Vapor Extraction (DPVE) Pilot Test</vt:lpstr>
      <vt:lpstr>Dual Phase Vapor Extraction Pilot Test</vt:lpstr>
      <vt:lpstr>Dual-Phase Vapor Extraction System</vt:lpstr>
      <vt:lpstr>Trailer Mounted DPVE Unit</vt:lpstr>
      <vt:lpstr>PowerPoint Presentation</vt:lpstr>
      <vt:lpstr>PowerPoint Presentation</vt:lpstr>
    </vt:vector>
  </TitlesOfParts>
  <Company>The Shaw Group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Phase Procedure</dc:title>
  <dc:creator>Barre, Brad C.</dc:creator>
  <cp:lastModifiedBy>Hecox, Gary</cp:lastModifiedBy>
  <cp:revision>23</cp:revision>
  <cp:lastPrinted>2013-09-12T18:01:24Z</cp:lastPrinted>
  <dcterms:created xsi:type="dcterms:W3CDTF">2013-09-12T14:11:22Z</dcterms:created>
  <dcterms:modified xsi:type="dcterms:W3CDTF">2013-09-12T18:06:52Z</dcterms:modified>
</cp:coreProperties>
</file>